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3" d="100"/>
          <a:sy n="53" d="100"/>
        </p:scale>
        <p:origin x="128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82063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125638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fterRain007/TFDS/blob/main/Finale/4%20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fterRain007/TFDS/blob/main/Finale/5%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fterRain007/TFDS/blob/main/Finale/6%20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fterRain007/TFDS/blob/main/Finale/spacex_dash_app.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fterRain007/TFDS/blob/main/Finale/8%20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fterRain007/TFDS/blob/main/Finale/1%20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fterRain007/TFDS/blob/main/Finale/1%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Gilang Islamay</a:t>
            </a:r>
          </a:p>
          <a:p>
            <a:r>
              <a:rPr lang="en-US">
                <a:solidFill>
                  <a:schemeClr val="bg2"/>
                </a:solidFill>
                <a:latin typeface="Abadi" panose="020B0604020104020204" pitchFamily="34" charset="0"/>
                <a:ea typeface="SF Pro" pitchFamily="2" charset="0"/>
                <a:cs typeface="SF Pro" pitchFamily="2" charset="0"/>
              </a:rPr>
              <a:t>18 February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algn="just"/>
            <a:r>
              <a:rPr lang="en-US" sz="2200">
                <a:solidFill>
                  <a:schemeClr val="accent3">
                    <a:lumMod val="25000"/>
                  </a:schemeClr>
                </a:solidFill>
                <a:latin typeface="Abadi" panose="020B0604020104020204" pitchFamily="34" charset="0"/>
              </a:rPr>
              <a:t>Before going into Exploratory Data Anlysis, etc etc. First thing first we need to do some Data Wrangling! Let’s Create a landing outcome label from Outcome column, where we set 0 to the bad outcome and 1 if it’s otherwise. We can achieve this by doing simple list comprehension.</a:t>
            </a:r>
          </a:p>
          <a:p>
            <a:pPr algn="just"/>
            <a:endParaRPr lang="en-US" sz="2200">
              <a:solidFill>
                <a:schemeClr val="accent3">
                  <a:lumMod val="25000"/>
                </a:schemeClr>
              </a:solidFill>
              <a:latin typeface="Abadi" panose="020B0604020104020204" pitchFamily="34" charset="0"/>
            </a:endParaRPr>
          </a:p>
          <a:p>
            <a:pPr algn="just"/>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39A47307-AAC5-42F0-AE88-670FF99B4E84}"/>
              </a:ext>
            </a:extLst>
          </p:cNvPr>
          <p:cNvPicPr>
            <a:picLocks noChangeAspect="1"/>
          </p:cNvPicPr>
          <p:nvPr/>
        </p:nvPicPr>
        <p:blipFill>
          <a:blip r:embed="rId3"/>
          <a:stretch>
            <a:fillRect/>
          </a:stretch>
        </p:blipFill>
        <p:spPr>
          <a:xfrm>
            <a:off x="970835" y="3429000"/>
            <a:ext cx="10250330" cy="216247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a:solidFill>
                  <a:schemeClr val="accent3">
                    <a:lumMod val="25000"/>
                  </a:schemeClr>
                </a:solidFill>
                <a:latin typeface="Abadi"/>
              </a:rPr>
              <a:t>Now, let’s explore the data to better understand it’s value. There’s a couple chart that we plotted, which are</a:t>
            </a:r>
          </a:p>
          <a:p>
            <a:pPr>
              <a:lnSpc>
                <a:spcPct val="100000"/>
              </a:lnSpc>
              <a:spcBef>
                <a:spcPts val="1400"/>
              </a:spcBef>
            </a:pPr>
            <a:r>
              <a:rPr lang="en-US" sz="2200">
                <a:solidFill>
                  <a:schemeClr val="accent3">
                    <a:lumMod val="25000"/>
                  </a:schemeClr>
                </a:solidFill>
                <a:latin typeface="Abadi"/>
              </a:rPr>
              <a:t>Scatter Plot</a:t>
            </a:r>
          </a:p>
          <a:p>
            <a:pPr>
              <a:lnSpc>
                <a:spcPct val="100000"/>
              </a:lnSpc>
              <a:spcBef>
                <a:spcPts val="1400"/>
              </a:spcBef>
            </a:pPr>
            <a:r>
              <a:rPr lang="en-US" sz="2200">
                <a:solidFill>
                  <a:schemeClr val="accent3">
                    <a:lumMod val="25000"/>
                  </a:schemeClr>
                </a:solidFill>
                <a:latin typeface="Abadi"/>
              </a:rPr>
              <a:t>Line Plot</a:t>
            </a:r>
          </a:p>
          <a:p>
            <a:pPr>
              <a:lnSpc>
                <a:spcPct val="100000"/>
              </a:lnSpc>
              <a:spcBef>
                <a:spcPts val="1400"/>
              </a:spcBef>
            </a:pPr>
            <a:r>
              <a:rPr lang="en-US" sz="2200">
                <a:solidFill>
                  <a:schemeClr val="accent3">
                    <a:lumMod val="25000"/>
                  </a:schemeClr>
                </a:solidFill>
                <a:latin typeface="Abadi"/>
              </a:rPr>
              <a:t>Bar Plot</a:t>
            </a:r>
          </a:p>
          <a:p>
            <a:pPr marL="0" indent="0">
              <a:lnSpc>
                <a:spcPct val="100000"/>
              </a:lnSpc>
              <a:spcBef>
                <a:spcPts val="1400"/>
              </a:spcBef>
              <a:buNone/>
            </a:pPr>
            <a:r>
              <a:rPr lang="en-US" sz="2200">
                <a:solidFill>
                  <a:schemeClr val="accent3">
                    <a:lumMod val="25000"/>
                  </a:schemeClr>
                </a:solidFill>
                <a:latin typeface="Abadi"/>
              </a:rPr>
              <a:t>We use these chart to better understand the correlation between two variable!</a:t>
            </a:r>
          </a:p>
          <a:p>
            <a:pPr marL="0" indent="0">
              <a:lnSpc>
                <a:spcPct val="100000"/>
              </a:lnSpc>
              <a:spcBef>
                <a:spcPts val="1400"/>
              </a:spcBef>
              <a:buNone/>
            </a:pPr>
            <a:r>
              <a:rPr lang="en-US" sz="2200">
                <a:solidFill>
                  <a:schemeClr val="accent3">
                    <a:lumMod val="25000"/>
                  </a:schemeClr>
                </a:solidFill>
                <a:latin typeface="Abadi"/>
                <a:hlinkClick r:id="rId3"/>
              </a:rPr>
              <a:t>https://github.com/AfterRain007/TFDS/blob/main/Finale/4%20jupyter-labs-eda-dataviz.ipynb</a:t>
            </a:r>
            <a:r>
              <a:rPr lang="en-US" sz="2200">
                <a:solidFill>
                  <a:schemeClr val="accent3">
                    <a:lumMod val="25000"/>
                  </a:schemeClr>
                </a:solidFill>
                <a:latin typeface="Abadi"/>
              </a:rPr>
              <a:t> </a:t>
            </a:r>
          </a:p>
          <a:p>
            <a:pPr>
              <a:lnSpc>
                <a:spcPct val="100000"/>
              </a:lnSpc>
              <a:spcBef>
                <a:spcPts val="1400"/>
              </a:spcBef>
            </a:pP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Not only with pandas, we can use SQL too in Jupyter Notebook! In this example we load the SpaceX dataset into a PostgreSQL database and gain some insight from the dataset!</a:t>
            </a:r>
          </a:p>
          <a:p>
            <a:pPr>
              <a:lnSpc>
                <a:spcPct val="100000"/>
              </a:lnSpc>
              <a:spcBef>
                <a:spcPts val="1400"/>
              </a:spcBef>
            </a:pPr>
            <a:endParaRPr lang="en-US" sz="2200">
              <a:solidFill>
                <a:schemeClr val="accent3">
                  <a:lumMod val="25000"/>
                </a:schemeClr>
              </a:solidFill>
              <a:latin typeface="Abadi"/>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hlinkClick r:id="rId3"/>
              </a:rPr>
              <a:t>https://github.com/AfterRain007/TFDS/blob/main/Finale/5%20jupyter-labs-eda-sql-coursera_sqllite.ipynb</a:t>
            </a:r>
            <a:r>
              <a:rPr lang="en-US" sz="2200">
                <a:solidFill>
                  <a:schemeClr val="accent3">
                    <a:lumMod val="25000"/>
                  </a:schemeClr>
                </a:solidFill>
                <a:latin typeface="Abadi"/>
              </a:rPr>
              <a:t> </a:t>
            </a: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How does one build a map? Let alone in python? Well, let me introduce you to Folium!</a:t>
            </a:r>
          </a:p>
          <a:p>
            <a:pPr>
              <a:lnSpc>
                <a:spcPct val="100000"/>
              </a:lnSpc>
              <a:spcBef>
                <a:spcPts val="1400"/>
              </a:spcBef>
            </a:pPr>
            <a:r>
              <a:rPr lang="en-US" sz="2200">
                <a:solidFill>
                  <a:schemeClr val="accent3">
                    <a:lumMod val="25000"/>
                  </a:schemeClr>
                </a:solidFill>
                <a:latin typeface="Abadi" panose="020B0604020104020204" pitchFamily="34" charset="0"/>
              </a:rPr>
              <a:t>With Folium, we are capable of marking all the launch sites with markers, circles, and line! Where if there’s a high success rate based on the data in one launch site, we are able to make the colors to the said markers to be green.</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hlinkClick r:id="rId3"/>
              </a:rPr>
              <a:t>https://github.com/AfterRain007/TFDS/blob/main/Finale/6%20lab_jupyter_launch_site_location.ipynb</a:t>
            </a:r>
            <a:r>
              <a:rPr lang="en-US" sz="2200">
                <a:solidFill>
                  <a:schemeClr val="accent3">
                    <a:lumMod val="25000"/>
                  </a:schemeClr>
                </a:solidFill>
                <a:latin typeface="Abadi" panose="020B0604020104020204" pitchFamily="34" charset="0"/>
              </a:rPr>
              <a:t> </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also build an interactive dashboard in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With this dashboard, you don’t need to change any line of code! So everyone can see the insight of the data intuitively.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https://github.com/AfterRain007/TFDS/blob/main/Finale/spacex_dash_app.ipynb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Now let’s do some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Load the data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do some 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Split the data into 2, which are training and testing data</a:t>
            </a:r>
          </a:p>
          <a:p>
            <a:pPr>
              <a:lnSpc>
                <a:spcPct val="100000"/>
              </a:lnSpc>
              <a:spcBef>
                <a:spcPts val="1400"/>
              </a:spcBef>
            </a:pPr>
            <a:r>
              <a:rPr lang="en-US" sz="2200" dirty="0">
                <a:solidFill>
                  <a:schemeClr val="accent3">
                    <a:lumMod val="25000"/>
                  </a:schemeClr>
                </a:solidFill>
                <a:latin typeface="Abadi" panose="020B0604020104020204" pitchFamily="34" charset="0"/>
              </a:rPr>
              <a:t>Train a couple of model using our training data with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as our hyperparameter tuning</a:t>
            </a:r>
          </a:p>
          <a:p>
            <a:pPr>
              <a:lnSpc>
                <a:spcPct val="100000"/>
              </a:lnSpc>
              <a:spcBef>
                <a:spcPts val="1400"/>
              </a:spcBef>
            </a:pPr>
            <a:r>
              <a:rPr lang="en-US" sz="2200" dirty="0">
                <a:solidFill>
                  <a:schemeClr val="accent3">
                    <a:lumMod val="25000"/>
                  </a:schemeClr>
                </a:solidFill>
                <a:latin typeface="Abadi" panose="020B0604020104020204" pitchFamily="34" charset="0"/>
              </a:rPr>
              <a:t>Evaluate each model to compare which one is the best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https://github.com/AfterRain007/TFDS/blob/main/Finale/8%20SpaceX_Machine_Learning_Prediction_Part_5.jupyterlite.ipynb</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80645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There are 4 launch site used by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which are CCAFS LC-40, VAFB SLC-4E, KSC LC-39A, and CCAFS SLC-40</a:t>
            </a:r>
          </a:p>
          <a:p>
            <a:pPr marL="80645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total payload </a:t>
            </a:r>
            <a:r>
              <a:rPr lang="en-US" sz="2200" dirty="0" err="1">
                <a:solidFill>
                  <a:schemeClr val="accent3">
                    <a:lumMod val="25000"/>
                  </a:schemeClr>
                </a:solidFill>
                <a:latin typeface="Abadi" panose="020B0604020104020204" pitchFamily="34" charset="0"/>
              </a:rPr>
              <a:t>masss</a:t>
            </a:r>
            <a:r>
              <a:rPr lang="en-US" sz="2200" dirty="0">
                <a:solidFill>
                  <a:schemeClr val="accent3">
                    <a:lumMod val="25000"/>
                  </a:schemeClr>
                </a:solidFill>
                <a:latin typeface="Abadi" panose="020B0604020104020204" pitchFamily="34" charset="0"/>
              </a:rPr>
              <a:t> done by SpaceX are 107010 kg with an average of 2534 kg</a:t>
            </a:r>
          </a:p>
          <a:p>
            <a:pPr marL="80645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first success landing outcome happened in 2015</a:t>
            </a:r>
          </a:p>
          <a:p>
            <a:pPr marL="80645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SpaceX have a 99% success rate.</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C819F080-4D13-4220-B1FE-6FCD9E50AFC2}"/>
              </a:ext>
            </a:extLst>
          </p:cNvPr>
          <p:cNvPicPr>
            <a:picLocks noChangeAspect="1"/>
          </p:cNvPicPr>
          <p:nvPr/>
        </p:nvPicPr>
        <p:blipFill>
          <a:blip r:embed="rId3"/>
          <a:stretch>
            <a:fillRect/>
          </a:stretch>
        </p:blipFill>
        <p:spPr>
          <a:xfrm>
            <a:off x="907859" y="2578816"/>
            <a:ext cx="5090405" cy="3050312"/>
          </a:xfrm>
          <a:prstGeom prst="rect">
            <a:avLst/>
          </a:prstGeom>
        </p:spPr>
      </p:pic>
      <p:pic>
        <p:nvPicPr>
          <p:cNvPr id="6" name="Picture 5">
            <a:extLst>
              <a:ext uri="{FF2B5EF4-FFF2-40B4-BE49-F238E27FC236}">
                <a16:creationId xmlns:a16="http://schemas.microsoft.com/office/drawing/2014/main" id="{B9A26E5E-1115-4307-B1B1-88F1A7B9FC8F}"/>
              </a:ext>
            </a:extLst>
          </p:cNvPr>
          <p:cNvPicPr>
            <a:picLocks noChangeAspect="1"/>
          </p:cNvPicPr>
          <p:nvPr/>
        </p:nvPicPr>
        <p:blipFill>
          <a:blip r:embed="rId4"/>
          <a:stretch>
            <a:fillRect/>
          </a:stretch>
        </p:blipFill>
        <p:spPr>
          <a:xfrm>
            <a:off x="6169569" y="2601138"/>
            <a:ext cx="5090405" cy="3053455"/>
          </a:xfrm>
          <a:prstGeom prst="rect">
            <a:avLst/>
          </a:prstGeom>
        </p:spPr>
      </p:pic>
    </p:spTree>
    <p:extLst>
      <p:ext uri="{BB962C8B-B14F-4D97-AF65-F5344CB8AC3E}">
        <p14:creationId xmlns:p14="http://schemas.microsoft.com/office/powerpoint/2010/main" val="2348248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18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Comparing 4 model (</a:t>
            </a:r>
            <a:r>
              <a:rPr lang="en-US" sz="1800" dirty="0" err="1">
                <a:solidFill>
                  <a:schemeClr val="accent3">
                    <a:lumMod val="25000"/>
                  </a:schemeClr>
                </a:solidFill>
                <a:latin typeface="Abadi" panose="020B0604020104020204" pitchFamily="34" charset="0"/>
              </a:rPr>
              <a:t>logreg</a:t>
            </a:r>
            <a:r>
              <a:rPr lang="en-US" sz="1800" dirty="0">
                <a:solidFill>
                  <a:schemeClr val="accent3">
                    <a:lumMod val="25000"/>
                  </a:schemeClr>
                </a:solidFill>
                <a:latin typeface="Abadi" panose="020B0604020104020204" pitchFamily="34" charset="0"/>
              </a:rPr>
              <a:t>, SVM, Decision Tree, and KNN), it’s found that using model </a:t>
            </a:r>
            <a:r>
              <a:rPr lang="en-US" sz="1800" dirty="0" err="1">
                <a:solidFill>
                  <a:schemeClr val="accent3">
                    <a:lumMod val="25000"/>
                  </a:schemeClr>
                </a:solidFill>
                <a:latin typeface="Abadi" panose="020B0604020104020204" pitchFamily="34" charset="0"/>
              </a:rPr>
              <a:t>logreg</a:t>
            </a:r>
            <a:r>
              <a:rPr lang="en-US" sz="1800" dirty="0">
                <a:solidFill>
                  <a:schemeClr val="accent3">
                    <a:lumMod val="25000"/>
                  </a:schemeClr>
                </a:solidFill>
                <a:latin typeface="Abadi" panose="020B0604020104020204" pitchFamily="34" charset="0"/>
              </a:rPr>
              <a:t> is the best based on this dataset with an accuracy score of 94.44%.</a:t>
            </a: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183298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403558"/>
            <a:ext cx="10515599" cy="146543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on the plot above, it is found that as the number of flights increased at a launch site, the success rate also increase.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B5C912D5-4AC3-4164-9742-9293A5A3A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03729"/>
            <a:ext cx="10515600" cy="206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D4CC2720-4385-498C-9292-09973AE610BE}"/>
              </a:ext>
            </a:extLst>
          </p:cNvPr>
          <p:cNvSpPr txBox="1">
            <a:spLocks/>
          </p:cNvSpPr>
          <p:nvPr/>
        </p:nvSpPr>
        <p:spPr>
          <a:xfrm>
            <a:off x="864972" y="4403558"/>
            <a:ext cx="10515599" cy="14654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 correlation was observed indicating that a higher payload mass at launch site CCAFS SLC 40 corresponds to a higher success rate for the rocket.</a:t>
            </a:r>
          </a:p>
        </p:txBody>
      </p:sp>
      <p:pic>
        <p:nvPicPr>
          <p:cNvPr id="8" name="Picture 2">
            <a:extLst>
              <a:ext uri="{FF2B5EF4-FFF2-40B4-BE49-F238E27FC236}">
                <a16:creationId xmlns:a16="http://schemas.microsoft.com/office/drawing/2014/main" id="{59D34FC7-B97C-429B-9A61-311EA2A5E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10" y="2020233"/>
            <a:ext cx="10431379" cy="204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8120BA52-717E-4FFC-B010-69A8768A749C}"/>
              </a:ext>
            </a:extLst>
          </p:cNvPr>
          <p:cNvSpPr txBox="1">
            <a:spLocks/>
          </p:cNvSpPr>
          <p:nvPr/>
        </p:nvSpPr>
        <p:spPr>
          <a:xfrm>
            <a:off x="6292516" y="1963570"/>
            <a:ext cx="5088055" cy="14654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plot highlights that missions to ES-L1, GEO, HEO, and SSO orbits exhibited the highest success rates.</a:t>
            </a:r>
          </a:p>
        </p:txBody>
      </p:sp>
      <p:pic>
        <p:nvPicPr>
          <p:cNvPr id="6146" name="Picture 2">
            <a:extLst>
              <a:ext uri="{FF2B5EF4-FFF2-40B4-BE49-F238E27FC236}">
                <a16:creationId xmlns:a16="http://schemas.microsoft.com/office/drawing/2014/main" id="{3203AA2A-2DFB-4E0A-895C-356E0861D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2" y="1963570"/>
            <a:ext cx="521017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43AE8C2-1173-4A3D-94F2-CB8F59CE1DC5}"/>
              </a:ext>
            </a:extLst>
          </p:cNvPr>
          <p:cNvSpPr txBox="1">
            <a:spLocks/>
          </p:cNvSpPr>
          <p:nvPr/>
        </p:nvSpPr>
        <p:spPr>
          <a:xfrm>
            <a:off x="864972" y="4403558"/>
            <a:ext cx="10515599" cy="14654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In the LEO orbit, success appears to be correlated with the number of flights, whereas in the GTO orbit, there is no discernible relationship between the number of flights and the orbit's success rate.</a:t>
            </a:r>
          </a:p>
        </p:txBody>
      </p:sp>
      <p:pic>
        <p:nvPicPr>
          <p:cNvPr id="7" name="Picture 2">
            <a:extLst>
              <a:ext uri="{FF2B5EF4-FFF2-40B4-BE49-F238E27FC236}">
                <a16:creationId xmlns:a16="http://schemas.microsoft.com/office/drawing/2014/main" id="{51F081E3-9625-4979-B860-08BFCC5B816D}"/>
              </a:ext>
            </a:extLst>
          </p:cNvPr>
          <p:cNvPicPr>
            <a:picLocks noChangeAspect="1" noChangeArrowheads="1"/>
          </p:cNvPicPr>
          <p:nvPr/>
        </p:nvPicPr>
        <p:blipFill>
          <a:blip r:embed="rId3"/>
          <a:srcRect/>
          <a:stretch/>
        </p:blipFill>
        <p:spPr bwMode="auto">
          <a:xfrm>
            <a:off x="888233" y="2020233"/>
            <a:ext cx="10415532" cy="204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44A6186D-CDE4-4BBF-A53F-92CB8957E869}"/>
              </a:ext>
            </a:extLst>
          </p:cNvPr>
          <p:cNvSpPr txBox="1">
            <a:spLocks/>
          </p:cNvSpPr>
          <p:nvPr/>
        </p:nvSpPr>
        <p:spPr>
          <a:xfrm>
            <a:off x="864972" y="4403558"/>
            <a:ext cx="10515599" cy="14654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It can be observed that with heavier payloads, successful landings are more common for PO, LEO, and ISS orbits.</a:t>
            </a:r>
          </a:p>
        </p:txBody>
      </p:sp>
      <p:pic>
        <p:nvPicPr>
          <p:cNvPr id="7" name="Picture 2">
            <a:extLst>
              <a:ext uri="{FF2B5EF4-FFF2-40B4-BE49-F238E27FC236}">
                <a16:creationId xmlns:a16="http://schemas.microsoft.com/office/drawing/2014/main" id="{36A833B5-0B32-4D20-837A-C3B1FDFA4513}"/>
              </a:ext>
            </a:extLst>
          </p:cNvPr>
          <p:cNvPicPr>
            <a:picLocks noChangeAspect="1" noChangeArrowheads="1"/>
          </p:cNvPicPr>
          <p:nvPr/>
        </p:nvPicPr>
        <p:blipFill>
          <a:blip r:embed="rId3"/>
          <a:srcRect/>
          <a:stretch/>
        </p:blipFill>
        <p:spPr bwMode="auto">
          <a:xfrm>
            <a:off x="888233" y="2020233"/>
            <a:ext cx="10415532" cy="2044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829C501A-E059-4237-A14F-90EA50D28412}"/>
              </a:ext>
            </a:extLst>
          </p:cNvPr>
          <p:cNvSpPr txBox="1">
            <a:spLocks/>
          </p:cNvSpPr>
          <p:nvPr/>
        </p:nvSpPr>
        <p:spPr>
          <a:xfrm>
            <a:off x="6292516" y="1963570"/>
            <a:ext cx="5088055" cy="14654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According to the plot, the success rate has steadily increased from 2013 to 2020.</a:t>
            </a:r>
          </a:p>
        </p:txBody>
      </p:sp>
      <p:pic>
        <p:nvPicPr>
          <p:cNvPr id="7" name="Picture 2">
            <a:extLst>
              <a:ext uri="{FF2B5EF4-FFF2-40B4-BE49-F238E27FC236}">
                <a16:creationId xmlns:a16="http://schemas.microsoft.com/office/drawing/2014/main" id="{9DAB8F58-BE39-48F8-A4B9-01F154172C5E}"/>
              </a:ext>
            </a:extLst>
          </p:cNvPr>
          <p:cNvPicPr>
            <a:picLocks noChangeAspect="1" noChangeArrowheads="1"/>
          </p:cNvPicPr>
          <p:nvPr/>
        </p:nvPicPr>
        <p:blipFill>
          <a:blip r:embed="rId3"/>
          <a:srcRect/>
          <a:stretch/>
        </p:blipFill>
        <p:spPr bwMode="auto">
          <a:xfrm>
            <a:off x="1008162" y="1963570"/>
            <a:ext cx="4923794"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59168" y="1568257"/>
            <a:ext cx="9745589" cy="287554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Launch Site,</a:t>
            </a: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4DB97E6-A102-4037-A8E8-45EA35249FF5}"/>
              </a:ext>
            </a:extLst>
          </p:cNvPr>
          <p:cNvPicPr>
            <a:picLocks noChangeAspect="1"/>
          </p:cNvPicPr>
          <p:nvPr/>
        </p:nvPicPr>
        <p:blipFill rotWithShape="1">
          <a:blip r:embed="rId3"/>
          <a:srcRect r="60010"/>
          <a:stretch/>
        </p:blipFill>
        <p:spPr>
          <a:xfrm>
            <a:off x="770011" y="1480954"/>
            <a:ext cx="3320726" cy="29628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1390A9D-D868-498B-84B4-BA69860FFFA6}"/>
              </a:ext>
            </a:extLst>
          </p:cNvPr>
          <p:cNvPicPr>
            <a:picLocks noChangeAspect="1"/>
          </p:cNvPicPr>
          <p:nvPr/>
        </p:nvPicPr>
        <p:blipFill>
          <a:blip r:embed="rId3"/>
          <a:stretch>
            <a:fillRect/>
          </a:stretch>
        </p:blipFill>
        <p:spPr>
          <a:xfrm>
            <a:off x="2746099" y="1561295"/>
            <a:ext cx="6699802" cy="3536006"/>
          </a:xfrm>
          <a:prstGeom prst="rect">
            <a:avLst/>
          </a:prstGeom>
        </p:spPr>
      </p:pic>
      <p:sp>
        <p:nvSpPr>
          <p:cNvPr id="9" name="Content Placeholder 2">
            <a:extLst>
              <a:ext uri="{FF2B5EF4-FFF2-40B4-BE49-F238E27FC236}">
                <a16:creationId xmlns:a16="http://schemas.microsoft.com/office/drawing/2014/main" id="{A45A4A55-A479-41A1-BAE0-9600137B8CB5}"/>
              </a:ext>
            </a:extLst>
          </p:cNvPr>
          <p:cNvSpPr txBox="1">
            <a:spLocks/>
          </p:cNvSpPr>
          <p:nvPr/>
        </p:nvSpPr>
        <p:spPr>
          <a:xfrm>
            <a:off x="864972" y="5570896"/>
            <a:ext cx="10515599" cy="12871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query above is to showcase five records where the launch sites start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241A252-96E6-4E4C-B245-44ED9954E52F}"/>
              </a:ext>
            </a:extLst>
          </p:cNvPr>
          <p:cNvPicPr>
            <a:picLocks noChangeAspect="1"/>
          </p:cNvPicPr>
          <p:nvPr/>
        </p:nvPicPr>
        <p:blipFill>
          <a:blip r:embed="rId3"/>
          <a:stretch>
            <a:fillRect/>
          </a:stretch>
        </p:blipFill>
        <p:spPr>
          <a:xfrm>
            <a:off x="770010" y="1568257"/>
            <a:ext cx="3386151" cy="3183881"/>
          </a:xfrm>
          <a:prstGeom prst="rect">
            <a:avLst/>
          </a:prstGeom>
        </p:spPr>
      </p:pic>
      <p:sp>
        <p:nvSpPr>
          <p:cNvPr id="7" name="Content Placeholder 4">
            <a:extLst>
              <a:ext uri="{FF2B5EF4-FFF2-40B4-BE49-F238E27FC236}">
                <a16:creationId xmlns:a16="http://schemas.microsoft.com/office/drawing/2014/main" id="{13D082BF-31EA-4BE9-AC6D-E1F9E8BD8A13}"/>
              </a:ext>
            </a:extLst>
          </p:cNvPr>
          <p:cNvSpPr txBox="1">
            <a:spLocks/>
          </p:cNvSpPr>
          <p:nvPr/>
        </p:nvSpPr>
        <p:spPr>
          <a:xfrm>
            <a:off x="4259168" y="1568257"/>
            <a:ext cx="9745589" cy="28755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It is found that the sum of mass in payload are 107.010 kg</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an average payload mass of 2534.66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2F45799-3487-440D-9BE1-11F5B12B1DB0}"/>
              </a:ext>
            </a:extLst>
          </p:cNvPr>
          <p:cNvPicPr>
            <a:picLocks noChangeAspect="1"/>
          </p:cNvPicPr>
          <p:nvPr/>
        </p:nvPicPr>
        <p:blipFill>
          <a:blip r:embed="rId3"/>
          <a:stretch>
            <a:fillRect/>
          </a:stretch>
        </p:blipFill>
        <p:spPr>
          <a:xfrm>
            <a:off x="770010" y="2661374"/>
            <a:ext cx="4150905" cy="307852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5251524"/>
            <a:ext cx="9745589" cy="97486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With the first Successful ground landing on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of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02DE356-E789-4BF3-87F0-1760BBF42A14}"/>
              </a:ext>
            </a:extLst>
          </p:cNvPr>
          <p:cNvPicPr>
            <a:picLocks noChangeAspect="1"/>
          </p:cNvPicPr>
          <p:nvPr/>
        </p:nvPicPr>
        <p:blipFill>
          <a:blip r:embed="rId3"/>
          <a:stretch>
            <a:fillRect/>
          </a:stretch>
        </p:blipFill>
        <p:spPr>
          <a:xfrm>
            <a:off x="1097423" y="1655905"/>
            <a:ext cx="9997153" cy="326501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55632" y="1825625"/>
            <a:ext cx="4559967"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It is found that there are 5 Successful Drone Ship Landing with Payload between 4000 and 6000</a:t>
            </a:r>
            <a:r>
              <a:rPr lang="en-US" sz="2200" dirty="0">
                <a:solidFill>
                  <a:schemeClr val="accent3">
                    <a:lumMod val="25000"/>
                  </a:schemeClr>
                </a:solidFill>
                <a:latin typeface="Abadi" panose="020B0604020104020204" pitchFamily="34" charset="0"/>
              </a:rPr>
              <a:t>. Which are:</a:t>
            </a:r>
          </a:p>
          <a:p>
            <a:pPr marL="806450" indent="-457200" algn="just">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F9 FT B1020</a:t>
            </a:r>
          </a:p>
          <a:p>
            <a:pPr marL="806450" indent="-457200" algn="just">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F9 FT B1022</a:t>
            </a:r>
          </a:p>
          <a:p>
            <a:pPr marL="806450" indent="-457200" algn="just">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F9 FT B1026</a:t>
            </a:r>
          </a:p>
          <a:p>
            <a:pPr marL="806450" indent="-457200" algn="just">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F9 FT B1021.2</a:t>
            </a:r>
          </a:p>
          <a:p>
            <a:pPr marL="806450" indent="-457200" algn="just">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F9 FT B1031.2</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1B5308E-B7D1-4AB5-A6B8-5D6D8A7DD4D7}"/>
              </a:ext>
            </a:extLst>
          </p:cNvPr>
          <p:cNvPicPr>
            <a:picLocks noChangeAspect="1"/>
          </p:cNvPicPr>
          <p:nvPr/>
        </p:nvPicPr>
        <p:blipFill>
          <a:blip r:embed="rId3"/>
          <a:stretch>
            <a:fillRect/>
          </a:stretch>
        </p:blipFill>
        <p:spPr>
          <a:xfrm>
            <a:off x="770011" y="1825625"/>
            <a:ext cx="4921503" cy="40896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720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Mission Outcome Exceed the Failed one with the ratio of 100:1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6524D26-2319-46F6-BFD6-8ED3F3A66358}"/>
              </a:ext>
            </a:extLst>
          </p:cNvPr>
          <p:cNvPicPr>
            <a:picLocks noChangeAspect="1"/>
          </p:cNvPicPr>
          <p:nvPr/>
        </p:nvPicPr>
        <p:blipFill>
          <a:blip r:embed="rId3"/>
          <a:stretch>
            <a:fillRect/>
          </a:stretch>
        </p:blipFill>
        <p:spPr>
          <a:xfrm>
            <a:off x="6507493" y="1610261"/>
            <a:ext cx="4750044" cy="38927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81073"/>
            <a:ext cx="9745589" cy="11958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 with the heaviest payload fell to F9 B5 B1048.4 with payload of 15600</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324A405-7E4C-4363-93CD-5EB9F1B7DE42}"/>
              </a:ext>
            </a:extLst>
          </p:cNvPr>
          <p:cNvPicPr>
            <a:picLocks noChangeAspect="1"/>
          </p:cNvPicPr>
          <p:nvPr/>
        </p:nvPicPr>
        <p:blipFill>
          <a:blip r:embed="rId3"/>
          <a:stretch>
            <a:fillRect/>
          </a:stretch>
        </p:blipFill>
        <p:spPr>
          <a:xfrm>
            <a:off x="1866682" y="1682667"/>
            <a:ext cx="8458635" cy="304815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60757"/>
            <a:ext cx="9745589" cy="1761374"/>
          </a:xfrm>
          <a:prstGeom prst="rect">
            <a:avLst/>
          </a:prstGeom>
        </p:spPr>
        <p:txBody>
          <a:bodyPr lIns="91440" tIns="45720" rIns="91440" bIns="45720" anchor="t">
            <a:normAutofit/>
          </a:bodyPr>
          <a:lstStyle/>
          <a:p>
            <a:pPr marL="0" indent="0" algn="ctr">
              <a:lnSpc>
                <a:spcPct val="100000"/>
              </a:lnSpc>
              <a:spcBef>
                <a:spcPts val="1400"/>
              </a:spcBef>
              <a:buNone/>
            </a:pPr>
            <a:r>
              <a:rPr lang="en-US" dirty="0">
                <a:solidFill>
                  <a:schemeClr val="accent3">
                    <a:lumMod val="25000"/>
                  </a:schemeClr>
                </a:solidFill>
                <a:latin typeface="Abadi"/>
              </a:rPr>
              <a:t>There are 2 failure in the year of 2015. And it was carried by F9 v1.1 B1012 and F9 v1.1 B10915 Booster, with both booster launched in the Launch Site of CCAFS LC-40</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0" name="Picture 9">
            <a:extLst>
              <a:ext uri="{FF2B5EF4-FFF2-40B4-BE49-F238E27FC236}">
                <a16:creationId xmlns:a16="http://schemas.microsoft.com/office/drawing/2014/main" id="{7DFBEC2D-E66B-45A7-9556-B64B350B9B37}"/>
              </a:ext>
            </a:extLst>
          </p:cNvPr>
          <p:cNvPicPr>
            <a:picLocks noChangeAspect="1"/>
          </p:cNvPicPr>
          <p:nvPr/>
        </p:nvPicPr>
        <p:blipFill>
          <a:blip r:embed="rId3"/>
          <a:stretch>
            <a:fillRect/>
          </a:stretch>
        </p:blipFill>
        <p:spPr>
          <a:xfrm>
            <a:off x="2685874" y="1606021"/>
            <a:ext cx="6820251" cy="313071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6737" y="1825625"/>
            <a:ext cx="4978966"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Between 2010-06-04 and 2017-03-20 it is found there are 10 counts of no attempt, followed with success on drone ship tied with failure on drone ship.</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7931B51-ED65-4EB8-BD88-B00C6E8E25BB}"/>
              </a:ext>
            </a:extLst>
          </p:cNvPr>
          <p:cNvPicPr>
            <a:picLocks noChangeAspect="1"/>
          </p:cNvPicPr>
          <p:nvPr/>
        </p:nvPicPr>
        <p:blipFill>
          <a:blip r:embed="rId3"/>
          <a:stretch>
            <a:fillRect/>
          </a:stretch>
        </p:blipFill>
        <p:spPr>
          <a:xfrm>
            <a:off x="770011" y="1480214"/>
            <a:ext cx="5499383" cy="504215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Site&gt;</a:t>
            </a:r>
          </a:p>
        </p:txBody>
      </p:sp>
      <p:pic>
        <p:nvPicPr>
          <p:cNvPr id="6" name="Picture 5">
            <a:extLst>
              <a:ext uri="{FF2B5EF4-FFF2-40B4-BE49-F238E27FC236}">
                <a16:creationId xmlns:a16="http://schemas.microsoft.com/office/drawing/2014/main" id="{92C8E6FB-9642-45AE-B238-3746B9592AB9}"/>
              </a:ext>
            </a:extLst>
          </p:cNvPr>
          <p:cNvPicPr>
            <a:picLocks noChangeAspect="1"/>
          </p:cNvPicPr>
          <p:nvPr/>
        </p:nvPicPr>
        <p:blipFill>
          <a:blip r:embed="rId3"/>
          <a:stretch>
            <a:fillRect/>
          </a:stretch>
        </p:blipFill>
        <p:spPr>
          <a:xfrm>
            <a:off x="2787480" y="1515219"/>
            <a:ext cx="6617040" cy="3587934"/>
          </a:xfrm>
          <a:prstGeom prst="rect">
            <a:avLst/>
          </a:prstGeom>
        </p:spPr>
      </p:pic>
      <p:sp>
        <p:nvSpPr>
          <p:cNvPr id="7" name="Content Placeholder 4">
            <a:extLst>
              <a:ext uri="{FF2B5EF4-FFF2-40B4-BE49-F238E27FC236}">
                <a16:creationId xmlns:a16="http://schemas.microsoft.com/office/drawing/2014/main" id="{1A0C9C35-5A1E-40CD-B993-3C29FE439AB4}"/>
              </a:ext>
            </a:extLst>
          </p:cNvPr>
          <p:cNvSpPr txBox="1">
            <a:spLocks/>
          </p:cNvSpPr>
          <p:nvPr/>
        </p:nvSpPr>
        <p:spPr>
          <a:xfrm>
            <a:off x="734028" y="5269829"/>
            <a:ext cx="10621675" cy="13355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Using Folium we are able to put marker and circle to the launch site, with addition of sum of launch has been done on each launch site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71199" y="1818511"/>
            <a:ext cx="4187001" cy="1821531"/>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We can also see how many lunch has been a success or failure on each launch site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&lt;Successful and Failure Marker&gt;</a:t>
            </a:r>
          </a:p>
        </p:txBody>
      </p:sp>
      <p:pic>
        <p:nvPicPr>
          <p:cNvPr id="4" name="Picture 3">
            <a:extLst>
              <a:ext uri="{FF2B5EF4-FFF2-40B4-BE49-F238E27FC236}">
                <a16:creationId xmlns:a16="http://schemas.microsoft.com/office/drawing/2014/main" id="{B7D76824-0DDF-42C4-9FC0-A3E90D4F5837}"/>
              </a:ext>
            </a:extLst>
          </p:cNvPr>
          <p:cNvPicPr>
            <a:picLocks noChangeAspect="1"/>
          </p:cNvPicPr>
          <p:nvPr/>
        </p:nvPicPr>
        <p:blipFill>
          <a:blip r:embed="rId3"/>
          <a:stretch>
            <a:fillRect/>
          </a:stretch>
        </p:blipFill>
        <p:spPr>
          <a:xfrm>
            <a:off x="770011" y="1818511"/>
            <a:ext cx="3194214" cy="37022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43260" y="4958026"/>
            <a:ext cx="9705478" cy="1361324"/>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Using folium, we could also put a line to see how far is the distance from one coordinate to another, here an example of launch site to the nearest coastline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&lt;Distance&gt;</a:t>
            </a:r>
          </a:p>
        </p:txBody>
      </p:sp>
      <p:pic>
        <p:nvPicPr>
          <p:cNvPr id="4" name="Picture 3">
            <a:extLst>
              <a:ext uri="{FF2B5EF4-FFF2-40B4-BE49-F238E27FC236}">
                <a16:creationId xmlns:a16="http://schemas.microsoft.com/office/drawing/2014/main" id="{47343CE3-24ED-4DFD-8585-8D448862DB7A}"/>
              </a:ext>
            </a:extLst>
          </p:cNvPr>
          <p:cNvPicPr>
            <a:picLocks noChangeAspect="1"/>
          </p:cNvPicPr>
          <p:nvPr/>
        </p:nvPicPr>
        <p:blipFill>
          <a:blip r:embed="rId3"/>
          <a:stretch>
            <a:fillRect/>
          </a:stretch>
        </p:blipFill>
        <p:spPr>
          <a:xfrm>
            <a:off x="3127222" y="1511549"/>
            <a:ext cx="5937555" cy="313706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44979" y="1825625"/>
            <a:ext cx="557062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pie chart we can conclude that KSC LC-39A have the highest percentage of Success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&lt;Pie Chart Success Percentage by Each Launch Site&gt;</a:t>
            </a:r>
          </a:p>
        </p:txBody>
      </p:sp>
      <p:pic>
        <p:nvPicPr>
          <p:cNvPr id="4" name="Picture 3">
            <a:extLst>
              <a:ext uri="{FF2B5EF4-FFF2-40B4-BE49-F238E27FC236}">
                <a16:creationId xmlns:a16="http://schemas.microsoft.com/office/drawing/2014/main" id="{4CFE6FB3-A6B6-4ECC-8CCD-916662E3EE1B}"/>
              </a:ext>
            </a:extLst>
          </p:cNvPr>
          <p:cNvPicPr>
            <a:picLocks noChangeAspect="1"/>
          </p:cNvPicPr>
          <p:nvPr/>
        </p:nvPicPr>
        <p:blipFill>
          <a:blip r:embed="rId3"/>
          <a:stretch>
            <a:fillRect/>
          </a:stretch>
        </p:blipFill>
        <p:spPr>
          <a:xfrm>
            <a:off x="770011" y="1787440"/>
            <a:ext cx="3937202" cy="328311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0" y="538650"/>
            <a:ext cx="11117189"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dirty="0" err="1">
                <a:solidFill>
                  <a:srgbClr val="0B49CB"/>
                </a:solidFill>
                <a:latin typeface="Abadi"/>
              </a:rPr>
              <a:t>Piechart</a:t>
            </a:r>
            <a:r>
              <a:rPr lang="en-US" dirty="0">
                <a:solidFill>
                  <a:srgbClr val="0B49CB"/>
                </a:solidFill>
                <a:latin typeface="Abadi"/>
              </a:rPr>
              <a:t> for the Launch Site with Highest Launch Success Ratio&gt;</a:t>
            </a:r>
          </a:p>
        </p:txBody>
      </p:sp>
      <p:sp>
        <p:nvSpPr>
          <p:cNvPr id="6" name="Content Placeholder 4">
            <a:extLst>
              <a:ext uri="{FF2B5EF4-FFF2-40B4-BE49-F238E27FC236}">
                <a16:creationId xmlns:a16="http://schemas.microsoft.com/office/drawing/2014/main" id="{549AF38B-05D1-401B-B67B-44CA2090228E}"/>
              </a:ext>
            </a:extLst>
          </p:cNvPr>
          <p:cNvSpPr txBox="1">
            <a:spLocks/>
          </p:cNvSpPr>
          <p:nvPr/>
        </p:nvSpPr>
        <p:spPr>
          <a:xfrm>
            <a:off x="4944979" y="1825625"/>
            <a:ext cx="557062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From the pie chart we can conclude that KSC LC-39A have success rate of 76.9%</a:t>
            </a:r>
          </a:p>
        </p:txBody>
      </p:sp>
      <p:pic>
        <p:nvPicPr>
          <p:cNvPr id="7" name="Picture 6">
            <a:extLst>
              <a:ext uri="{FF2B5EF4-FFF2-40B4-BE49-F238E27FC236}">
                <a16:creationId xmlns:a16="http://schemas.microsoft.com/office/drawing/2014/main" id="{AEA9F562-9595-40CA-A682-23712401268A}"/>
              </a:ext>
            </a:extLst>
          </p:cNvPr>
          <p:cNvPicPr>
            <a:picLocks noChangeAspect="1"/>
          </p:cNvPicPr>
          <p:nvPr/>
        </p:nvPicPr>
        <p:blipFill>
          <a:blip r:embed="rId3"/>
          <a:srcRect/>
          <a:stretch/>
        </p:blipFill>
        <p:spPr>
          <a:xfrm>
            <a:off x="840855" y="1835567"/>
            <a:ext cx="3795513" cy="328311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91725" y="1654085"/>
            <a:ext cx="5192947" cy="4522878"/>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From the scatter plot we can </a:t>
            </a:r>
            <a:r>
              <a:rPr lang="en-US" sz="2200" dirty="0" err="1">
                <a:solidFill>
                  <a:schemeClr val="accent3">
                    <a:lumMod val="25000"/>
                  </a:schemeClr>
                </a:solidFill>
                <a:latin typeface="Abadi" panose="020B0604020104020204" pitchFamily="34" charset="0"/>
              </a:rPr>
              <a:t>can</a:t>
            </a:r>
            <a:r>
              <a:rPr lang="en-US" sz="2200" dirty="0">
                <a:solidFill>
                  <a:schemeClr val="accent3">
                    <a:lumMod val="25000"/>
                  </a:schemeClr>
                </a:solidFill>
                <a:latin typeface="Abadi" panose="020B0604020104020204" pitchFamily="34" charset="0"/>
              </a:rPr>
              <a:t> conclude that the more heavy the payload, the lower chances of success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&lt;Payload Vs. Launch Outcome Scatter Plot&gt;</a:t>
            </a:r>
          </a:p>
        </p:txBody>
      </p:sp>
      <p:pic>
        <p:nvPicPr>
          <p:cNvPr id="4" name="Picture 3">
            <a:extLst>
              <a:ext uri="{FF2B5EF4-FFF2-40B4-BE49-F238E27FC236}">
                <a16:creationId xmlns:a16="http://schemas.microsoft.com/office/drawing/2014/main" id="{6C300AA2-28A1-446A-9B0A-909FD45A610B}"/>
              </a:ext>
            </a:extLst>
          </p:cNvPr>
          <p:cNvPicPr>
            <a:picLocks noChangeAspect="1"/>
          </p:cNvPicPr>
          <p:nvPr/>
        </p:nvPicPr>
        <p:blipFill>
          <a:blip r:embed="rId3"/>
          <a:stretch>
            <a:fillRect/>
          </a:stretch>
        </p:blipFill>
        <p:spPr>
          <a:xfrm>
            <a:off x="770011" y="1654084"/>
            <a:ext cx="4848736" cy="2281518"/>
          </a:xfrm>
          <a:prstGeom prst="rect">
            <a:avLst/>
          </a:prstGeom>
        </p:spPr>
      </p:pic>
      <p:pic>
        <p:nvPicPr>
          <p:cNvPr id="7" name="Picture 6">
            <a:extLst>
              <a:ext uri="{FF2B5EF4-FFF2-40B4-BE49-F238E27FC236}">
                <a16:creationId xmlns:a16="http://schemas.microsoft.com/office/drawing/2014/main" id="{214D6A86-CEFF-4818-BD26-F3D095451BFA}"/>
              </a:ext>
            </a:extLst>
          </p:cNvPr>
          <p:cNvPicPr>
            <a:picLocks noChangeAspect="1"/>
          </p:cNvPicPr>
          <p:nvPr/>
        </p:nvPicPr>
        <p:blipFill>
          <a:blip r:embed="rId4"/>
          <a:stretch>
            <a:fillRect/>
          </a:stretch>
        </p:blipFill>
        <p:spPr>
          <a:xfrm>
            <a:off x="770011" y="4145693"/>
            <a:ext cx="4863128" cy="228151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959877"/>
            <a:ext cx="5325989" cy="3811588"/>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As we can see, Classification Accuracy for the model </a:t>
            </a:r>
            <a:r>
              <a:rPr lang="en-US" sz="2200" dirty="0" err="1">
                <a:solidFill>
                  <a:schemeClr val="accent3">
                    <a:lumMod val="25000"/>
                  </a:schemeClr>
                </a:solidFill>
                <a:latin typeface="Abadi"/>
              </a:rPr>
              <a:t>logreg</a:t>
            </a:r>
            <a:r>
              <a:rPr lang="en-US" sz="2200" dirty="0">
                <a:solidFill>
                  <a:schemeClr val="accent3">
                    <a:lumMod val="25000"/>
                  </a:schemeClr>
                </a:solidFill>
                <a:latin typeface="Abadi"/>
              </a:rPr>
              <a:t> score higher than any other model. So we can conclude </a:t>
            </a:r>
            <a:r>
              <a:rPr lang="en-US" sz="2200" dirty="0" err="1">
                <a:solidFill>
                  <a:schemeClr val="accent3">
                    <a:lumMod val="25000"/>
                  </a:schemeClr>
                </a:solidFill>
                <a:latin typeface="Abadi"/>
              </a:rPr>
              <a:t>logreg</a:t>
            </a:r>
            <a:r>
              <a:rPr lang="en-US" sz="2200" dirty="0">
                <a:solidFill>
                  <a:schemeClr val="accent3">
                    <a:lumMod val="25000"/>
                  </a:schemeClr>
                </a:solidFill>
                <a:latin typeface="Abadi"/>
              </a:rPr>
              <a:t> is the best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194" name="Picture 2">
            <a:extLst>
              <a:ext uri="{FF2B5EF4-FFF2-40B4-BE49-F238E27FC236}">
                <a16:creationId xmlns:a16="http://schemas.microsoft.com/office/drawing/2014/main" id="{210B4C29-5C89-46E9-B7AD-0558CD7B0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815" y="1959877"/>
            <a:ext cx="521017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84073"/>
            <a:ext cx="4199031" cy="381158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With the </a:t>
            </a:r>
            <a:r>
              <a:rPr lang="en-US" sz="2200" dirty="0" err="1">
                <a:solidFill>
                  <a:schemeClr val="accent3">
                    <a:lumMod val="25000"/>
                  </a:schemeClr>
                </a:solidFill>
                <a:latin typeface="Abadi" panose="020B0604020104020204" pitchFamily="34" charset="0"/>
              </a:rPr>
              <a:t>LogReg</a:t>
            </a:r>
            <a:r>
              <a:rPr lang="en-US" sz="2200" dirty="0">
                <a:solidFill>
                  <a:schemeClr val="accent3">
                    <a:lumMod val="25000"/>
                  </a:schemeClr>
                </a:solidFill>
                <a:latin typeface="Abadi" panose="020B0604020104020204" pitchFamily="34" charset="0"/>
              </a:rPr>
              <a:t> model Confusion matrix almost scoring a perfect score. With only one False Positive, while the other data point scoring according the test data.</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2290" name="Picture 2">
            <a:extLst>
              <a:ext uri="{FF2B5EF4-FFF2-40B4-BE49-F238E27FC236}">
                <a16:creationId xmlns:a16="http://schemas.microsoft.com/office/drawing/2014/main" id="{5EFBEF29-7DF4-42F7-A375-E0B18C715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61" y="1632455"/>
            <a:ext cx="50482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In summary, the following conclusions can be drawn:</a:t>
            </a:r>
          </a:p>
          <a:p>
            <a:pPr algn="just">
              <a:lnSpc>
                <a:spcPct val="100000"/>
              </a:lnSpc>
              <a:spcBef>
                <a:spcPts val="1400"/>
              </a:spcBef>
            </a:pPr>
            <a:r>
              <a:rPr lang="en-US" sz="2200" dirty="0">
                <a:solidFill>
                  <a:schemeClr val="accent3">
                    <a:lumMod val="25000"/>
                  </a:schemeClr>
                </a:solidFill>
                <a:latin typeface="Abadi" panose="020B0604020104020204" pitchFamily="34" charset="0"/>
              </a:rPr>
              <a:t>There is a positive correlation between the number of flights at a launch site and the success rate.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launch success rate has shown a continuous increase from 2013 to 2020. With a slight hiccup in 2018.</a:t>
            </a:r>
          </a:p>
          <a:p>
            <a:pPr algn="just">
              <a:lnSpc>
                <a:spcPct val="100000"/>
              </a:lnSpc>
              <a:spcBef>
                <a:spcPts val="1400"/>
              </a:spcBef>
            </a:pPr>
            <a:r>
              <a:rPr lang="en-US" sz="2200" dirty="0">
                <a:solidFill>
                  <a:schemeClr val="accent3">
                    <a:lumMod val="25000"/>
                  </a:schemeClr>
                </a:solidFill>
                <a:latin typeface="Abadi" panose="020B0604020104020204" pitchFamily="34" charset="0"/>
              </a:rPr>
              <a:t>Orbits ES-L1, GEO, HEO, SSO, and VLEO demonstrated the highest success rates.</a:t>
            </a: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stands out as the launch site with the highest number of successful launches.</a:t>
            </a:r>
          </a:p>
          <a:p>
            <a:pPr algn="just">
              <a:lnSpc>
                <a:spcPct val="100000"/>
              </a:lnSpc>
              <a:spcBef>
                <a:spcPts val="1400"/>
              </a:spcBef>
            </a:pPr>
            <a:r>
              <a:rPr lang="en-US" sz="2200" dirty="0">
                <a:solidFill>
                  <a:schemeClr val="accent3">
                    <a:lumMod val="25000"/>
                  </a:schemeClr>
                </a:solidFill>
                <a:latin typeface="Abadi" panose="020B0604020104020204" pitchFamily="34" charset="0"/>
              </a:rPr>
              <a:t>Among the machine learning algorithms evaluated, the </a:t>
            </a:r>
            <a:r>
              <a:rPr lang="en-US" sz="2200" dirty="0" err="1">
                <a:solidFill>
                  <a:schemeClr val="accent3">
                    <a:lumMod val="25000"/>
                  </a:schemeClr>
                </a:solidFill>
                <a:latin typeface="Abadi" panose="020B0604020104020204" pitchFamily="34" charset="0"/>
              </a:rPr>
              <a:t>LogReg</a:t>
            </a:r>
            <a:r>
              <a:rPr lang="en-US" sz="2200" dirty="0">
                <a:solidFill>
                  <a:schemeClr val="accent3">
                    <a:lumMod val="25000"/>
                  </a:schemeClr>
                </a:solidFill>
                <a:latin typeface="Abadi" panose="020B0604020104020204" pitchFamily="34" charset="0"/>
              </a:rPr>
              <a:t> model performed the best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a:solidFill>
                  <a:schemeClr val="tx1"/>
                </a:solidFill>
                <a:latin typeface="Abadi"/>
              </a:rPr>
              <a:t>Through API and Web Scarping!</a:t>
            </a:r>
          </a:p>
          <a:p>
            <a:pPr>
              <a:lnSpc>
                <a:spcPct val="120000"/>
              </a:lnSpc>
              <a:spcBef>
                <a:spcPts val="1400"/>
              </a:spcBef>
            </a:pPr>
            <a:r>
              <a:rPr lang="en-US" sz="880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a:solidFill>
                  <a:schemeClr val="tx1"/>
                </a:solidFill>
                <a:latin typeface="Abadi"/>
              </a:rPr>
              <a:t>One Hot Encoding!</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a:t>
            </a: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600">
                <a:solidFill>
                  <a:schemeClr val="tx1"/>
                </a:solidFill>
                <a:latin typeface="Abadi"/>
              </a:rPr>
              <a:t>Build</a:t>
            </a:r>
            <a:r>
              <a:rPr lang="en-US" sz="7600" dirty="0">
                <a:solidFill>
                  <a:schemeClr val="tx1"/>
                </a:solidFill>
                <a:latin typeface="Abadi"/>
              </a:rPr>
              <a:t>, tune</a:t>
            </a:r>
            <a:r>
              <a:rPr lang="en-US" sz="7600">
                <a:solidFill>
                  <a:schemeClr val="tx1"/>
                </a:solidFill>
                <a:latin typeface="Abadi"/>
              </a:rPr>
              <a:t>, and evaluate classification models!</a:t>
            </a:r>
            <a:endParaRPr lang="en-US" sz="76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Datasets were collected using two methods, which are</a:t>
            </a:r>
          </a:p>
          <a:p>
            <a:pPr>
              <a:lnSpc>
                <a:spcPct val="100000"/>
              </a:lnSpc>
              <a:spcBef>
                <a:spcPts val="1400"/>
              </a:spcBef>
            </a:pPr>
            <a:r>
              <a:rPr lang="en-US" sz="2200">
                <a:solidFill>
                  <a:schemeClr val="accent3">
                    <a:lumMod val="25000"/>
                  </a:schemeClr>
                </a:solidFill>
                <a:latin typeface="Abadi" panose="020B0604020104020204" pitchFamily="34" charset="0"/>
              </a:rPr>
              <a:t>SpaceX Api </a:t>
            </a:r>
          </a:p>
          <a:p>
            <a:pPr>
              <a:lnSpc>
                <a:spcPct val="100000"/>
              </a:lnSpc>
              <a:spcBef>
                <a:spcPts val="1400"/>
              </a:spcBef>
            </a:pPr>
            <a:r>
              <a:rPr lang="en-US" sz="2200">
                <a:solidFill>
                  <a:schemeClr val="accent3">
                    <a:lumMod val="25000"/>
                  </a:schemeClr>
                </a:solidFill>
                <a:latin typeface="Abadi" panose="020B0604020104020204" pitchFamily="34" charset="0"/>
              </a:rPr>
              <a:t>SpaceX Web Scraping using BeautifulSoup</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We utilized the GET request with the SpaceX API to gather the data.</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hlinkClick r:id="rId3"/>
              </a:rPr>
              <a:t>https://github.com/AfterRain007/TFDS/blob/main/Finale/1%20jupyter-labs-spacex-data-collection-api.ipynb</a:t>
            </a:r>
            <a:r>
              <a:rPr lang="en-US" sz="2200">
                <a:solidFill>
                  <a:schemeClr val="accent3">
                    <a:lumMod val="25000"/>
                  </a:schemeClr>
                </a:solidFill>
                <a:latin typeface="Abadi" panose="020B0604020104020204" pitchFamily="34" charset="0"/>
              </a:rPr>
              <a:t> </a:t>
            </a:r>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2" name="Picture 11">
            <a:extLst>
              <a:ext uri="{FF2B5EF4-FFF2-40B4-BE49-F238E27FC236}">
                <a16:creationId xmlns:a16="http://schemas.microsoft.com/office/drawing/2014/main" id="{177CA1C4-24E7-42BB-AC2B-28C97B576123}"/>
              </a:ext>
            </a:extLst>
          </p:cNvPr>
          <p:cNvPicPr>
            <a:picLocks noChangeAspect="1"/>
          </p:cNvPicPr>
          <p:nvPr/>
        </p:nvPicPr>
        <p:blipFill rotWithShape="1">
          <a:blip r:embed="rId4"/>
          <a:srcRect r="7411"/>
          <a:stretch/>
        </p:blipFill>
        <p:spPr>
          <a:xfrm>
            <a:off x="5746717" y="1818081"/>
            <a:ext cx="5936110" cy="347711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gn="just">
              <a:lnSpc>
                <a:spcPct val="100000"/>
              </a:lnSpc>
              <a:spcBef>
                <a:spcPts val="1400"/>
              </a:spcBef>
            </a:pPr>
            <a:r>
              <a:rPr lang="en-US" sz="2200">
                <a:solidFill>
                  <a:schemeClr val="accent3">
                    <a:lumMod val="25000"/>
                  </a:schemeClr>
                </a:solidFill>
                <a:latin typeface="Abadi"/>
              </a:rPr>
              <a:t>We employed web scraping techniques to extract Falcon 9 launch records from a webpage using BeautifulSoup. After parsing the table, we are able to transformed the data into a pandas dataframe.</a:t>
            </a:r>
            <a:endParaRPr lang="en-US" sz="2200">
              <a:solidFill>
                <a:schemeClr val="accent3">
                  <a:lumMod val="25000"/>
                </a:schemeClr>
              </a:solidFill>
              <a:latin typeface="Abadi" panose="020B0604020104020204" pitchFamily="34" charset="0"/>
            </a:endParaRPr>
          </a:p>
          <a:p>
            <a:pPr algn="just">
              <a:lnSpc>
                <a:spcPct val="100000"/>
              </a:lnSpc>
              <a:spcBef>
                <a:spcPts val="1400"/>
              </a:spcBef>
            </a:pPr>
            <a:r>
              <a:rPr lang="en-US" sz="2200">
                <a:solidFill>
                  <a:schemeClr val="accent3">
                    <a:lumMod val="25000"/>
                  </a:schemeClr>
                </a:solidFill>
                <a:latin typeface="Abadi" panose="020B0604020104020204" pitchFamily="34" charset="0"/>
                <a:hlinkClick r:id="rId3"/>
              </a:rPr>
              <a:t>https://github.com/AfterRain007/TFDS/blob/main/Finale/1%20jupyter-labs-webscraping.ipynb</a:t>
            </a:r>
            <a:r>
              <a:rPr lang="en-US" sz="220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EA72BA78-4B74-451D-8932-0BAD0386994B}"/>
              </a:ext>
            </a:extLst>
          </p:cNvPr>
          <p:cNvPicPr>
            <a:picLocks noChangeAspect="1"/>
          </p:cNvPicPr>
          <p:nvPr/>
        </p:nvPicPr>
        <p:blipFill>
          <a:blip r:embed="rId4"/>
          <a:stretch>
            <a:fillRect/>
          </a:stretch>
        </p:blipFill>
        <p:spPr>
          <a:xfrm>
            <a:off x="5910261" y="1792288"/>
            <a:ext cx="5470009" cy="394349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577</TotalTime>
  <Words>1571</Words>
  <Application>Microsoft Office PowerPoint</Application>
  <PresentationFormat>Widescreen</PresentationFormat>
  <Paragraphs>196</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Razel 007</cp:lastModifiedBy>
  <cp:revision>212</cp:revision>
  <dcterms:created xsi:type="dcterms:W3CDTF">2021-04-29T18:58:34Z</dcterms:created>
  <dcterms:modified xsi:type="dcterms:W3CDTF">2024-02-18T18:38:05Z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